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4" r:id="rId9"/>
    <p:sldId id="263" r:id="rId10"/>
    <p:sldId id="265" r:id="rId11"/>
    <p:sldId id="268" r:id="rId12"/>
    <p:sldId id="266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3524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08D479B-AFEC-9670-EB88-BBDED29B7A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6054D-7ACB-8A9C-70D2-132E360B6FF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2A774E-6F30-4BB6-B9D8-E2950C0327D8}" type="datetimeFigureOut">
              <a:rPr lang="en-BE" smtClean="0"/>
              <a:t>22/01/2025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4E6842-BD45-2C60-B5C5-6CAA86A18B2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9A99CD-FB04-8B19-DE2C-F50F1A31C1A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2E6435-04BC-4038-869E-E473D20073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987247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7B2A1-A156-4ED2-AD4D-90D03477DE3F}" type="datetimeFigureOut">
              <a:rPr lang="en-BE" smtClean="0"/>
              <a:t>22/01/2025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A6AA5-126B-4EF5-815E-E0E2D95A6D8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6430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A6AA5-126B-4EF5-815E-E0E2D95A6D81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74600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A6AA5-126B-4EF5-815E-E0E2D95A6D81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62896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42917-D231-69E3-40B3-5A31456B1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66AA3-C7D1-3426-91C0-0288840F54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ECDBB-86DF-B200-E975-7B668323D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CB4FA-B59F-48CA-BEB9-40F08B9BC3A1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8C029-DBC3-3651-816A-E25EBE936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DD594-87EA-C331-419F-690616776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74582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B38A-B32B-CB5E-FAF7-CCEBD7426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5904E-EFF9-A59A-B394-333994F439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2A0A7-26B7-105A-0390-56562B0A9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77FF-894A-487E-95BB-2B9A4DF3A36A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7028D-4F00-18BB-0B0D-6166557E1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F3F09-8281-1907-15F8-E33122E85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03870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1980BE-7FFA-55DF-E07F-F04EF6CEAC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7074D4-C1D9-B700-D064-007DC6FA0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63D7F-88DE-881F-4CB5-102E90318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9BF9E-A424-4BCB-8651-93F4DCC430DE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4A7BF-AF9B-7FA6-CAED-F7830B15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71882-FF2B-3430-8150-A9047C50A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94955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79A95-DED1-BFDE-2F82-8FAB1EDC3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BF0BB-F338-D80F-FDB2-8C2759E49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B60FC-F21E-F8BA-7292-3C9D3959B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A4808-E73E-4741-B49C-E98887218B4E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E9C2A-0682-D856-7893-814196D67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4655A-D008-99A0-AA62-49ABC5256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534653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2B12-6F62-2F89-155C-4B420599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FFAC21-D9FE-B3B6-F538-61CCDBECD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4C81F-F79B-67D5-0835-5B970B784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12275-0AAD-49A7-BF66-54E2296B31F4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4C3CE-C04A-CD40-948A-0F0D00BC4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Berlin Sans FB" panose="020E0602020502020306" pitchFamily="34" charset="0"/>
              </a:defRPr>
            </a:lvl1pPr>
          </a:lstStyle>
          <a:p>
            <a:r>
              <a:rPr lang="en-GB" dirty="0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ADFE9-768F-8D63-4FAF-429614A44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Berlin Sans FB" panose="020E0602020502020306" pitchFamily="34" charset="0"/>
              </a:defRPr>
            </a:lvl1pPr>
          </a:lstStyle>
          <a:p>
            <a:fld id="{09F0A2A8-970E-44A3-88EF-EFAC9376A105}" type="slidenum">
              <a:rPr lang="en-BE" smtClean="0"/>
              <a:pPr/>
              <a:t>‹#›</a:t>
            </a:fld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09926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8BDEA-9A0E-55DA-FEE1-8A662B354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9EF63-D17B-DF98-204F-C460E16171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6508CD-302E-AC22-48D6-9B34496B7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24043D-4F48-6AFE-50A1-8E22243B2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11CA8-A2B5-4895-A006-28A61D76E822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3F581-421E-7A60-D0BE-E49AD50B2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E0281-9135-98E3-9E1C-628DFC191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41580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23B0F-BDB2-B40C-1BA7-798BBC17D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5AD29-3A73-4031-5FBD-2F4A80074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480A0-DA29-4041-2DF2-2BD7AED7E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F17CC1-34D1-5B09-92AE-7133E3C8E5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22CE3-C77B-A2BB-FD88-9A676DD430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969B3-4AEF-93E3-70A1-2CD4906E8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86D5-F028-442D-A8BB-DC649112C5FB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19BD7A-E58E-6D77-20A7-62802EA50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8AFD6F-5BBE-2D38-CA67-1389DB343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47300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6ED89-E2B9-056E-360D-A289D0C58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2D9E27-F21D-A2BD-FD0E-851DFEF9B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EDDF9-5784-48FD-84E5-B669B4865E8D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A93A7E-C30C-EE1F-4AED-E213FB5F5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E257B-66F0-BF25-B088-2264E48FE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01946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992087-6F05-12CC-10B3-096B60469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58B1-F08C-4B3D-8686-D7CDC223E10B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D56530-3DC2-C866-866B-9EBE4151C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E9DD1D-4154-997E-5F6F-D50309254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01608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EA16A-0C80-79FA-9AA0-FE1328313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C4925-66D2-F9B2-81B2-8E5F4D3B6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96AF73-89D9-8E01-93B3-02BF733AB8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863DA-7C63-3D1B-721A-7927ABF04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CE871-B04A-4E8C-B014-5565FC00F906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51CA6-002D-3892-46A7-DB82B9404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D0802D-1B84-9E16-951D-D8C526279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98119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92ACF-6AB9-2B1B-A917-930E470F7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AB89D4-39D2-6B14-0361-1DE9B4E1A0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61BC70-3F76-6ED9-BBF4-EEE3837A81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6C05C4-76D2-86E9-4563-0A38713C6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3721E-E5F6-4F32-993F-8773CAC66964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D7290-B52B-F1EE-7EC2-1BF8D1809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44026F-83B7-D67E-CA48-DC6B96BB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3029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card&#10;&#10;Description automatically generated">
            <a:extLst>
              <a:ext uri="{FF2B5EF4-FFF2-40B4-BE49-F238E27FC236}">
                <a16:creationId xmlns:a16="http://schemas.microsoft.com/office/drawing/2014/main" id="{E1540A83-ABAF-56A1-B91B-A65C4AF065F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5930900"/>
            <a:ext cx="927100" cy="927100"/>
          </a:xfrm>
          <a:prstGeom prst="round1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776A90-B849-7033-453C-7C67C3F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7F77D3-EF0F-7BEC-385A-0AB02FCC9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B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310A6-9533-88FA-338B-377D6B3029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CB4162-2B0B-487F-BF97-5129541F0CCE}" type="datetime8">
              <a:rPr lang="en-BE" smtClean="0"/>
              <a:t>22/01/2025 18:58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BAF11-87B9-BD33-CA94-D8D7500645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 sz="1200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A7DF8-9B2D-8585-A8CC-73FF629210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  <p:pic>
        <p:nvPicPr>
          <p:cNvPr id="8" name="Picture 7" descr="A red laser beam in the dark&#10;&#10;Description automatically generated">
            <a:extLst>
              <a:ext uri="{FF2B5EF4-FFF2-40B4-BE49-F238E27FC236}">
                <a16:creationId xmlns:a16="http://schemas.microsoft.com/office/drawing/2014/main" id="{1FF14FA2-15AC-6830-D3F8-883021C6A353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806" y="0"/>
            <a:ext cx="1681988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62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4B1EE-A1BA-0050-6E36-F0C2409FA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/>
          <a:p>
            <a:r>
              <a:rPr lang="en-BE" dirty="0">
                <a:latin typeface="Berlin Sans FB" panose="020E0602020502020306" pitchFamily="34" charset="0"/>
              </a:rPr>
              <a:t>Implementing acceleration structures to optimize a sphere tracing ray marcher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6729EE-9F25-148F-4D15-8F7B64366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/>
          <a:p>
            <a:r>
              <a:rPr lang="en-BE" dirty="0">
                <a:latin typeface="Berlin Sans FB" panose="020E0602020502020306" pitchFamily="34" charset="0"/>
              </a:rPr>
              <a:t>Musschoot Adriaan - GD</a:t>
            </a:r>
          </a:p>
          <a:p>
            <a:r>
              <a:rPr lang="en-BE" dirty="0">
                <a:latin typeface="Berlin Sans FB" panose="020E0602020502020306" pitchFamily="34" charset="0"/>
              </a:rPr>
              <a:t>Samyn Koen - Supervisor </a:t>
            </a:r>
          </a:p>
          <a:p>
            <a:r>
              <a:rPr lang="en-BE" dirty="0">
                <a:latin typeface="Berlin Sans FB" panose="020E0602020502020306" pitchFamily="34" charset="0"/>
              </a:rPr>
              <a:t>Geeroms Kasper - Coach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E58A73-10D6-F581-3C29-4F2C65F1C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9828B-085B-545B-E2A6-A6300B1D7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pPr/>
              <a:t>1</a:t>
            </a:fld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302400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82CAF2-FE1F-5F20-DF80-C901436BF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72288-9BF7-9B3C-CBDB-B85AC35A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BVH-tree</a:t>
            </a:r>
          </a:p>
        </p:txBody>
      </p:sp>
      <p:pic>
        <p:nvPicPr>
          <p:cNvPr id="4" name="Picture 3" descr="A black background with white and blue circles and triangles&#10;&#10;Description automatically generated">
            <a:extLst>
              <a:ext uri="{FF2B5EF4-FFF2-40B4-BE49-F238E27FC236}">
                <a16:creationId xmlns:a16="http://schemas.microsoft.com/office/drawing/2014/main" id="{AE77BF38-9E03-2D9B-BF1F-43C89A037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662" y="852487"/>
            <a:ext cx="4638675" cy="515302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9EB9ED-EB28-2B50-90D7-E21B1F5CB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C86B7-EED5-04AF-B7EF-74FB0CB13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51763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7C15BD-DBD7-34EC-FA1A-3B1832B22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AADA-5145-9877-9110-4F0A9B3FE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BVH-tree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FA19EA-F6E7-C7B4-6842-A6F2103D9E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Sphere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71F776-11EC-05B6-5A93-19D58E34E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BE" dirty="0"/>
              <a:t>Box</a:t>
            </a:r>
          </a:p>
        </p:txBody>
      </p:sp>
      <p:pic>
        <p:nvPicPr>
          <p:cNvPr id="10" name="Content Placeholder 9" descr="A black balls with colorful shapes&#10;&#10;Description automatically generated">
            <a:extLst>
              <a:ext uri="{FF2B5EF4-FFF2-40B4-BE49-F238E27FC236}">
                <a16:creationId xmlns:a16="http://schemas.microsoft.com/office/drawing/2014/main" id="{9DBD3D4C-6FF7-9E97-62EB-8D37834856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092" y="3231596"/>
            <a:ext cx="2343122" cy="2231545"/>
          </a:xfrm>
        </p:spPr>
      </p:pic>
      <p:pic>
        <p:nvPicPr>
          <p:cNvPr id="15" name="Content Placeholder 14" descr="A black box with different shapes&#10;&#10;Description automatically generated">
            <a:extLst>
              <a:ext uri="{FF2B5EF4-FFF2-40B4-BE49-F238E27FC236}">
                <a16:creationId xmlns:a16="http://schemas.microsoft.com/office/drawing/2014/main" id="{080CF878-88A4-5930-296A-5558487529D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330" y="3006726"/>
            <a:ext cx="2586927" cy="246374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B0956B-9A03-8F20-9303-FDE1BE0C8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28DD1-2CBB-A546-14FC-B427FD3A6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92100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F09A7-E0B6-E59F-10BC-6205222C8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9F71E-7329-84B6-AE40-5B8103A68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5256212" cy="1600200"/>
          </a:xfrm>
        </p:spPr>
        <p:txBody>
          <a:bodyPr/>
          <a:lstStyle/>
          <a:p>
            <a:r>
              <a:rPr lang="en-BE" sz="4400" dirty="0"/>
              <a:t>BVH-tree</a:t>
            </a:r>
            <a:r>
              <a:rPr lang="en-BE" dirty="0"/>
              <a:t> </a:t>
            </a:r>
            <a:br>
              <a:rPr lang="en-BE" dirty="0"/>
            </a:br>
            <a:r>
              <a:rPr lang="en-BE" sz="4400" dirty="0"/>
              <a:t>construction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4DE98E-29A0-D02A-83C7-C1C9E3E06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For every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Origin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Sphere radius / box extent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Surface area heuristic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Repeated until singular object remains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1A3AA98-2ED8-9602-AD9E-F141484D9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6894" y="593387"/>
            <a:ext cx="5863584" cy="5519282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5BE31-D5F4-166A-6AE6-BF9DD7C98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A674DC-4E23-7B6C-703F-D8F32EF46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89085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8FCBB-1D40-78C7-7E70-D908B6836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199FB-B03D-4658-EBEE-4866609E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BVH-tree usage</a:t>
            </a:r>
          </a:p>
        </p:txBody>
      </p:sp>
      <p:pic>
        <p:nvPicPr>
          <p:cNvPr id="3" name="Content Placeholder 9" descr="A black balls with colorful shapes&#10;&#10;Description automatically generated">
            <a:extLst>
              <a:ext uri="{FF2B5EF4-FFF2-40B4-BE49-F238E27FC236}">
                <a16:creationId xmlns:a16="http://schemas.microsoft.com/office/drawing/2014/main" id="{01189827-655F-C7E4-A1A8-3D7D0C860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851" y="793300"/>
            <a:ext cx="2677316" cy="2549825"/>
          </a:xfrm>
          <a:prstGeom prst="rect">
            <a:avLst/>
          </a:prstGeom>
        </p:spPr>
      </p:pic>
      <p:pic>
        <p:nvPicPr>
          <p:cNvPr id="4" name="Content Placeholder 14" descr="A black box with different shapes&#10;&#10;Description automatically generated">
            <a:extLst>
              <a:ext uri="{FF2B5EF4-FFF2-40B4-BE49-F238E27FC236}">
                <a16:creationId xmlns:a16="http://schemas.microsoft.com/office/drawing/2014/main" id="{3741D25F-AB58-9A8D-FAB1-EA78CFC478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3709940"/>
            <a:ext cx="2382329" cy="22688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F3D565-7834-D5ED-2E9C-6ADCE9585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551382"/>
            <a:ext cx="6125018" cy="4050974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ED8F947-D65C-23C5-8DE3-1BC9BE33E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BBAC599-828F-48B5-86CC-1A25E23AD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38732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7A0329-BB6E-D1A5-DB64-9B70DDD81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8F96951-2B43-E2AD-094E-0068BB9D4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7942454"/>
              </p:ext>
            </p:extLst>
          </p:nvPr>
        </p:nvGraphicFramePr>
        <p:xfrm>
          <a:off x="838200" y="1509623"/>
          <a:ext cx="10515600" cy="3777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271416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3579802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937847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2559271"/>
                    </a:ext>
                  </a:extLst>
                </a:gridCol>
              </a:tblGrid>
              <a:tr h="1777041">
                <a:tc>
                  <a:txBody>
                    <a:bodyPr/>
                    <a:lstStyle/>
                    <a:p>
                      <a:r>
                        <a:rPr lang="en-BE" dirty="0"/>
                        <a:t>Scene 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Complex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9890639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No BVH-Tree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0.0208ms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0.0232ms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0.0869ms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1357284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Sphere BVH-Tree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0.0108ms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0.0143ms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0.0237ms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438236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Box BVH-Tree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0.0094ms</a:t>
                      </a:r>
                    </a:p>
                    <a:p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0.0107ms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0.0211ms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3536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5A858CF-F6F1-6825-0442-6CDA0337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Comparison early out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38877BE-E900-B2B8-F23C-85C941341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976" y="1690688"/>
            <a:ext cx="1566923" cy="1566923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2959E557-47CF-8613-2D56-BA486BE12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077" y="1690688"/>
            <a:ext cx="1566923" cy="1566923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E710E415-1B2E-7CC7-55A2-E086D5A8EE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564" y="1690687"/>
            <a:ext cx="1566923" cy="1566923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F60977-9277-DFEA-B986-A3CC1BD31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55F284-D867-6341-13ED-B983B65B2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20116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F8505-4AFA-9FFD-3BE0-34B0D1882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47FFC-5E4F-DD72-3A08-7490E32CB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Early out </a:t>
            </a:r>
            <a:r>
              <a:rPr lang="en-BE" dirty="0">
                <a:sym typeface="Wingdings" panose="05000000000000000000" pitchFamily="2" charset="2"/>
              </a:rPr>
              <a:t></a:t>
            </a:r>
            <a:r>
              <a:rPr lang="en-BE" dirty="0"/>
              <a:t> object dependent</a:t>
            </a:r>
          </a:p>
          <a:p>
            <a:r>
              <a:rPr lang="en-BE" dirty="0"/>
              <a:t>BVH-tree </a:t>
            </a:r>
            <a:r>
              <a:rPr lang="en-BE" dirty="0">
                <a:sym typeface="Wingdings" panose="05000000000000000000" pitchFamily="2" charset="2"/>
              </a:rPr>
              <a:t> always faster even in simple scenes</a:t>
            </a:r>
          </a:p>
          <a:p>
            <a:endParaRPr lang="en-BE" dirty="0">
              <a:sym typeface="Wingdings" panose="05000000000000000000" pitchFamily="2" charset="2"/>
            </a:endParaRPr>
          </a:p>
          <a:p>
            <a:r>
              <a:rPr lang="en-BE" dirty="0">
                <a:sym typeface="Wingdings" panose="05000000000000000000" pitchFamily="2" charset="2"/>
              </a:rPr>
              <a:t>Only tested in static scenarios</a:t>
            </a:r>
          </a:p>
          <a:p>
            <a:r>
              <a:rPr lang="en-BE" dirty="0">
                <a:sym typeface="Wingdings" panose="05000000000000000000" pitchFamily="2" charset="2"/>
              </a:rPr>
              <a:t>Construction and approximation once at the start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004BF6-16A7-5ADD-EA4C-59C3C76AC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0FB46-23EF-B295-448B-79602F200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18116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EE68-AEF0-B8D9-08E9-CFA0588F9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Sphere tracing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C724A-73B1-8A22-4F8D-896CF5EB6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BE" dirty="0"/>
              <a:t>For each pixel cast ray</a:t>
            </a:r>
          </a:p>
          <a:p>
            <a:pPr marL="285750" indent="-285750">
              <a:buFontTx/>
              <a:buChar char="-"/>
            </a:pPr>
            <a:r>
              <a:rPr lang="en-BE" dirty="0"/>
              <a:t>March forward along ray</a:t>
            </a:r>
          </a:p>
          <a:p>
            <a:pPr marL="285750" indent="-285750">
              <a:buFontTx/>
              <a:buChar char="-"/>
            </a:pPr>
            <a:r>
              <a:rPr lang="en-BE" dirty="0"/>
              <a:t>Retrieve the distance value to the scene</a:t>
            </a:r>
          </a:p>
          <a:p>
            <a:pPr marL="285750" indent="-285750">
              <a:buFontTx/>
              <a:buChar char="-"/>
            </a:pPr>
            <a:r>
              <a:rPr lang="en-BE" dirty="0"/>
              <a:t>Objects represented by SDFs</a:t>
            </a:r>
          </a:p>
          <a:p>
            <a:pPr marL="285750" indent="-285750">
              <a:buFontTx/>
              <a:buChar char="-"/>
            </a:pPr>
            <a:r>
              <a:rPr lang="en-BE" dirty="0"/>
              <a:t>Small memory footprint</a:t>
            </a:r>
          </a:p>
        </p:txBody>
      </p:sp>
      <p:pic>
        <p:nvPicPr>
          <p:cNvPr id="2050" name="Picture 2" descr="Raymarching distance fields - reindernijhoff.net">
            <a:extLst>
              <a:ext uri="{FF2B5EF4-FFF2-40B4-BE49-F238E27FC236}">
                <a16:creationId xmlns:a16="http://schemas.microsoft.com/office/drawing/2014/main" id="{23965745-7E42-EE6F-F546-A0141DE60025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1" r="14381"/>
          <a:stretch>
            <a:fillRect/>
          </a:stretch>
        </p:blipFill>
        <p:spPr bwMode="auto">
          <a:prstGeom prst="roundRect">
            <a:avLst/>
          </a:prstGeom>
          <a:noFill/>
          <a:ln cap="rnd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F2241B9-D0EA-E6DB-7050-337A75538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28361F-C4D3-DED2-EC7E-FA49A553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31588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5A76D8-5508-9D1D-4859-31FCFE626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781EC-E54B-6CD3-D9BA-DE05107A8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Sphere tracing is slow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AC2FD7-EE55-0671-825A-576141E0E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BE" dirty="0"/>
              <a:t>Many steps for each ray</a:t>
            </a:r>
          </a:p>
          <a:p>
            <a:pPr marL="285750" indent="-285750">
              <a:buFontTx/>
              <a:buChar char="-"/>
            </a:pPr>
            <a:r>
              <a:rPr lang="en-BE" dirty="0"/>
              <a:t>Heavy computations complex shapes</a:t>
            </a:r>
          </a:p>
        </p:txBody>
      </p:sp>
      <p:pic>
        <p:nvPicPr>
          <p:cNvPr id="8" name="Picture Placeholder 7" descr="A close up of a ball&#10;&#10;Description automatically generated">
            <a:extLst>
              <a:ext uri="{FF2B5EF4-FFF2-40B4-BE49-F238E27FC236}">
                <a16:creationId xmlns:a16="http://schemas.microsoft.com/office/drawing/2014/main" id="{F7E225E2-DDC3-3519-3E16-1328452757F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/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3DBF362-F6C8-C37D-7AF4-97CAF54F1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6850EDC-2996-3806-B87C-F6096B9F4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95000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9CD75-E645-A395-B16D-0B1C33C91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4BCB3-4779-AC79-91B6-E3984E174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Acceleration structures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439D16-8FE2-D896-9B1D-9733D2220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BE" dirty="0"/>
              <a:t>AABB // early out</a:t>
            </a:r>
          </a:p>
          <a:p>
            <a:pPr marL="285750" indent="-285750">
              <a:buFontTx/>
              <a:buChar char="-"/>
            </a:pPr>
            <a:r>
              <a:rPr lang="en-BE" dirty="0"/>
              <a:t>BVH-tree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6C15739-987E-384E-DE28-E1EFC9FC998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/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AD480C7-EFC0-F343-2B69-1EA32B0E5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18AF4DA-C756-4532-9FFE-5667BD4CC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06739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705CAA-54A2-77BA-DC1D-A5DAE8DD5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D5CAC-D18C-5ECC-AD02-94AC51916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Early out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A2E6497-2385-6694-16B5-4DBD8F9B25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Sphere</a:t>
            </a:r>
          </a:p>
        </p:txBody>
      </p:sp>
      <p:pic>
        <p:nvPicPr>
          <p:cNvPr id="10" name="Content Placeholder 9" descr="A red number on a black background&#10;&#10;Description automatically generated">
            <a:extLst>
              <a:ext uri="{FF2B5EF4-FFF2-40B4-BE49-F238E27FC236}">
                <a16:creationId xmlns:a16="http://schemas.microsoft.com/office/drawing/2014/main" id="{9720FD0E-5CE7-1751-189A-441984EA26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681" y="2810712"/>
            <a:ext cx="3240000" cy="324000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8D7430A-1636-0D0F-8641-4985AE87E1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BE" dirty="0"/>
              <a:t>Box</a:t>
            </a:r>
          </a:p>
        </p:txBody>
      </p:sp>
      <p:pic>
        <p:nvPicPr>
          <p:cNvPr id="15" name="Content Placeholder 14" descr="A red letter o on a black background&#10;&#10;Description automatically generated">
            <a:extLst>
              <a:ext uri="{FF2B5EF4-FFF2-40B4-BE49-F238E27FC236}">
                <a16:creationId xmlns:a16="http://schemas.microsoft.com/office/drawing/2014/main" id="{2CF6961C-8F17-05BF-A5C4-68DFE212263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94" y="2810712"/>
            <a:ext cx="3240000" cy="3240000"/>
          </a:xfrm>
        </p:spPr>
      </p:pic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F649E746-4D6C-2763-C285-3F09A670C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89D66362-23E7-7A56-F5F6-50EA0E7A0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03256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C4D97-7ADA-50CC-1385-6342C2495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D338-B149-06F4-05F6-2865F348D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Construction </a:t>
            </a:r>
            <a:br>
              <a:rPr lang="en-BE" dirty="0"/>
            </a:br>
            <a:r>
              <a:rPr lang="en-BE" dirty="0"/>
              <a:t>Early Out Sphere</a:t>
            </a:r>
          </a:p>
        </p:txBody>
      </p:sp>
      <p:pic>
        <p:nvPicPr>
          <p:cNvPr id="16" name="SphereAnimation.mp4">
            <a:hlinkClick r:id="" action="ppaction://media"/>
            <a:extLst>
              <a:ext uri="{FF2B5EF4-FFF2-40B4-BE49-F238E27FC236}">
                <a16:creationId xmlns:a16="http://schemas.microsoft.com/office/drawing/2014/main" id="{0EBE2309-D559-53DA-374A-52E16BC418B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2025" y="599680"/>
            <a:ext cx="5658640" cy="5658640"/>
          </a:xfrm>
          <a:prstGeom prst="ellipse">
            <a:avLst/>
          </a:prstGeom>
        </p:spPr>
      </p:pic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825E3FA-5159-A985-44D5-87AED549A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416C91-AAA3-E72E-BCE4-99CAE43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A8D11-14F9-33DD-40DF-30C580C75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1972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C4D97-7ADA-50CC-1385-6342C2495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D338-B149-06F4-05F6-2865F348D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Construction </a:t>
            </a:r>
            <a:br>
              <a:rPr lang="en-BE" dirty="0"/>
            </a:br>
            <a:r>
              <a:rPr lang="en-BE" dirty="0"/>
              <a:t>Early Out Box</a:t>
            </a:r>
          </a:p>
        </p:txBody>
      </p:sp>
      <p:pic>
        <p:nvPicPr>
          <p:cNvPr id="17" name="BoxAnimation.mp4">
            <a:hlinkClick r:id="" action="ppaction://media"/>
            <a:extLst>
              <a:ext uri="{FF2B5EF4-FFF2-40B4-BE49-F238E27FC236}">
                <a16:creationId xmlns:a16="http://schemas.microsoft.com/office/drawing/2014/main" id="{F01187EE-242A-0726-3C9A-2E84BC6832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2025" y="599680"/>
            <a:ext cx="5658640" cy="5658640"/>
          </a:xfrm>
          <a:prstGeom prst="roundRect">
            <a:avLst>
              <a:gd name="adj" fmla="val 1124"/>
            </a:avLst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3D93498-07EA-1525-92E7-90B11DAC2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AF3A23-8E09-77DF-3164-EAA84075C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419B64-520A-45BE-39A5-E4E1DA3BD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2353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2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9E3B1-B044-0508-C26D-BE21D0DB0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70F7B-B2CD-2543-3CE5-8AA749637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Early out usage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1C56B6C-DD47-27FA-A825-2BB03B8C3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2238688"/>
            <a:ext cx="6566552" cy="2380623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EDA668-4236-2201-608D-795EFCF9B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56A31-7746-4918-FAED-951400479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8</a:t>
            </a:fld>
            <a:endParaRPr lang="en-BE"/>
          </a:p>
        </p:txBody>
      </p:sp>
      <p:pic>
        <p:nvPicPr>
          <p:cNvPr id="8" name="Picture 7" descr="A red number on a black background&#10;&#10;Description automatically generated">
            <a:extLst>
              <a:ext uri="{FF2B5EF4-FFF2-40B4-BE49-F238E27FC236}">
                <a16:creationId xmlns:a16="http://schemas.microsoft.com/office/drawing/2014/main" id="{27A67727-52E2-520F-A7C3-FBFA1D35F7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1027906"/>
            <a:ext cx="2590800" cy="2590800"/>
          </a:xfrm>
          <a:prstGeom prst="rect">
            <a:avLst/>
          </a:prstGeom>
        </p:spPr>
      </p:pic>
      <p:pic>
        <p:nvPicPr>
          <p:cNvPr id="10" name="Picture 9" descr="A red letter o on a black background&#10;&#10;Description automatically generated">
            <a:extLst>
              <a:ext uri="{FF2B5EF4-FFF2-40B4-BE49-F238E27FC236}">
                <a16:creationId xmlns:a16="http://schemas.microsoft.com/office/drawing/2014/main" id="{F9BE7488-0282-6420-0BFD-EE1451947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3618706"/>
            <a:ext cx="271462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42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4FA40-51CD-FE3A-B4F1-82EAE3828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9A5DCD7-13B2-7A4F-E4A6-6ED41A0A72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4302142"/>
              </p:ext>
            </p:extLst>
          </p:nvPr>
        </p:nvGraphicFramePr>
        <p:xfrm>
          <a:off x="838200" y="1915064"/>
          <a:ext cx="10515600" cy="3371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271416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3579802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937847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2559271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r>
                        <a:rPr lang="en-BE" dirty="0"/>
                        <a:t>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Pyramid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 err="1"/>
                        <a:t>Mandelbulb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9890639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No early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0.0108ms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0.0132ms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0.0469ms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1357284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Sphere early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0.0098ms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0.0143ms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0.0112ms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438236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Box early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0.0094ms</a:t>
                      </a:r>
                    </a:p>
                    <a:p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0.0106ms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0.0139ms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3536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40E7279-312F-4EF2-AFBD-9C205B898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Comparison early out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53FAABE-BB77-E0D3-AF08-6F8E5D82C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3408" y="1975497"/>
            <a:ext cx="957191" cy="12193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DD9B51-55DD-8012-2014-72E7FF957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1384" y="1975494"/>
            <a:ext cx="1099832" cy="121937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A0A843C-5464-C88B-2F85-4FF6DAE7A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8457" y="1975494"/>
            <a:ext cx="861349" cy="1219379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97787D-D7DF-21C0-FA99-AFC82A6B4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7FDBF-BB8C-E43F-EBEC-BC52FD4B8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7933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603</TotalTime>
  <Words>396</Words>
  <Application>Microsoft Office PowerPoint</Application>
  <PresentationFormat>Widescreen</PresentationFormat>
  <Paragraphs>105</Paragraphs>
  <Slides>15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Berlin Sans FB</vt:lpstr>
      <vt:lpstr>Wingdings</vt:lpstr>
      <vt:lpstr>Office Theme</vt:lpstr>
      <vt:lpstr>Implementing acceleration structures to optimize a sphere tracing ray marcher</vt:lpstr>
      <vt:lpstr>Sphere tracing </vt:lpstr>
      <vt:lpstr>Sphere tracing is slow</vt:lpstr>
      <vt:lpstr>Acceleration structures</vt:lpstr>
      <vt:lpstr>Early out</vt:lpstr>
      <vt:lpstr>Construction  Early Out Sphere</vt:lpstr>
      <vt:lpstr>Construction  Early Out Box</vt:lpstr>
      <vt:lpstr>Early out usage</vt:lpstr>
      <vt:lpstr>Comparison early out</vt:lpstr>
      <vt:lpstr>BVH-tree</vt:lpstr>
      <vt:lpstr>BVH-tree</vt:lpstr>
      <vt:lpstr>BVH-tree  construction</vt:lpstr>
      <vt:lpstr>BVH-tree usage</vt:lpstr>
      <vt:lpstr>Comparison early out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Musschoot Adriaan</dc:creator>
  <cp:lastModifiedBy>Musschoot Adriaan</cp:lastModifiedBy>
  <cp:revision>153</cp:revision>
  <dcterms:created xsi:type="dcterms:W3CDTF">2025-01-05T16:33:39Z</dcterms:created>
  <dcterms:modified xsi:type="dcterms:W3CDTF">2025-01-22T18:01:40Z</dcterms:modified>
</cp:coreProperties>
</file>

<file path=docProps/thumbnail.jpeg>
</file>